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</p:sldIdLst>
  <p:sldSz cx="14630400" cy="8229600"/>
  <p:notesSz cx="8229600" cy="14630400"/>
  <p:embeddedFontLst>
    <p:embeddedFont>
      <p:font typeface="Dela Gothic One" panose="00000500000000000000" pitchFamily="34" charset="-128"/>
      <p:regular r:id="rId18"/>
    </p:embeddedFont>
    <p:embeddedFont>
      <p:font typeface="Dela Gothic One" panose="00000500000000000000" pitchFamily="34" charset="-122"/>
      <p:regular r:id="rId19"/>
    </p:embeddedFont>
    <p:embeddedFont>
      <p:font typeface="Dela Gothic One" panose="00000500000000000000" pitchFamily="34" charset="-120"/>
      <p:regular r:id="rId20"/>
    </p:embeddedFont>
    <p:embeddedFont>
      <p:font typeface="DM Sans" pitchFamily="34" charset="0"/>
      <p:bold r:id="rId21"/>
    </p:embeddedFont>
    <p:embeddedFont>
      <p:font typeface="DM Sans" pitchFamily="34" charset="-122"/>
      <p:bold r:id="rId22"/>
    </p:embeddedFont>
    <p:embeddedFont>
      <p:font typeface="DM Sans" pitchFamily="34" charset="-120"/>
      <p:bold r:id="rId23"/>
    </p:embeddedFont>
    <p:embeddedFont>
      <p:font typeface="Calibri" panose="020F0502020204030204" charset="0"/>
      <p:regular r:id="rId24"/>
      <p:bold r:id="rId25"/>
      <p:italic r:id="rId26"/>
      <p:boldItalic r:id="rId27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A090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7" Type="http://schemas.openxmlformats.org/officeDocument/2006/relationships/font" Target="fonts/font10.fntdata"/><Relationship Id="rId26" Type="http://schemas.openxmlformats.org/officeDocument/2006/relationships/font" Target="fonts/font9.fntdata"/><Relationship Id="rId25" Type="http://schemas.openxmlformats.org/officeDocument/2006/relationships/font" Target="fonts/font8.fntdata"/><Relationship Id="rId24" Type="http://schemas.openxmlformats.org/officeDocument/2006/relationships/font" Target="fonts/font7.fntdata"/><Relationship Id="rId23" Type="http://schemas.openxmlformats.org/officeDocument/2006/relationships/font" Target="fonts/font6.fntdata"/><Relationship Id="rId22" Type="http://schemas.openxmlformats.org/officeDocument/2006/relationships/font" Target="fonts/font5.fntdata"/><Relationship Id="rId21" Type="http://schemas.openxmlformats.org/officeDocument/2006/relationships/font" Target="fonts/font4.fntdata"/><Relationship Id="rId20" Type="http://schemas.openxmlformats.org/officeDocument/2006/relationships/font" Target="fonts/font3.fntdata"/><Relationship Id="rId2" Type="http://schemas.openxmlformats.org/officeDocument/2006/relationships/theme" Target="theme/theme1.xml"/><Relationship Id="rId19" Type="http://schemas.openxmlformats.org/officeDocument/2006/relationships/font" Target="fonts/font2.fntdata"/><Relationship Id="rId18" Type="http://schemas.openxmlformats.org/officeDocument/2006/relationships/font" Target="fonts/font1.fntdata"/><Relationship Id="rId17" Type="http://schemas.openxmlformats.org/officeDocument/2006/relationships/tableStyles" Target="tableStyles.xml"/><Relationship Id="rId16" Type="http://schemas.openxmlformats.org/officeDocument/2006/relationships/viewProps" Target="viewProps.xml"/><Relationship Id="rId15" Type="http://schemas.openxmlformats.org/officeDocument/2006/relationships/presProps" Target="presProps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0.xml"/><Relationship Id="rId6" Type="http://schemas.openxmlformats.org/officeDocument/2006/relationships/slideLayout" Target="../slideLayouts/slideLayout1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3066217"/>
            <a:ext cx="7627382" cy="142541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anose="00000500000000000000" pitchFamily="34" charset="-128"/>
                <a:ea typeface="Dela Gothic One" panose="00000500000000000000" pitchFamily="34" charset="-122"/>
                <a:cs typeface="Dela Gothic One" panose="00000500000000000000" pitchFamily="34" charset="-120"/>
              </a:rPr>
              <a:t>Airbnb Listings Analysis Dashboard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58309" y="4816554"/>
            <a:ext cx="7627382" cy="34671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Power BI Project by Arya Bhor</a:t>
            </a:r>
            <a:endParaRPr lang="en-US" sz="17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672941"/>
            <a:ext cx="3991094" cy="49887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00" dirty="0">
                <a:solidFill>
                  <a:srgbClr val="FAEBEB"/>
                </a:solidFill>
                <a:latin typeface="Dela Gothic One" panose="00000500000000000000" pitchFamily="34" charset="-128"/>
                <a:ea typeface="Dela Gothic One" panose="00000500000000000000" pitchFamily="34" charset="-122"/>
                <a:cs typeface="Dela Gothic One" panose="00000500000000000000" pitchFamily="34" charset="-120"/>
              </a:rPr>
              <a:t>Host Analysis</a:t>
            </a:r>
            <a:endParaRPr lang="en-US" sz="31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4709" y="1399222"/>
            <a:ext cx="379095" cy="37909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44709" y="1967865"/>
            <a:ext cx="1995487" cy="24943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FFE5E5"/>
                </a:solidFill>
                <a:latin typeface="Dela Gothic One" panose="00000500000000000000" pitchFamily="34" charset="-128"/>
                <a:ea typeface="Dela Gothic One" panose="00000500000000000000" pitchFamily="34" charset="-122"/>
                <a:cs typeface="Dela Gothic One" panose="00000500000000000000" pitchFamily="34" charset="-120"/>
              </a:rPr>
              <a:t>Maya</a:t>
            </a:r>
            <a:endParaRPr lang="en-US" sz="1550" dirty="0"/>
          </a:p>
        </p:txBody>
      </p:sp>
      <p:sp>
        <p:nvSpPr>
          <p:cNvPr id="6" name="Text 2"/>
          <p:cNvSpPr/>
          <p:nvPr/>
        </p:nvSpPr>
        <p:spPr>
          <a:xfrm>
            <a:off x="6244709" y="2308265"/>
            <a:ext cx="7627382" cy="2426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1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2.3K reviews</a:t>
            </a:r>
            <a:endParaRPr lang="en-US" sz="11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4709" y="2930009"/>
            <a:ext cx="379095" cy="37909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244709" y="3498652"/>
            <a:ext cx="1995487" cy="24943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FFE5E5"/>
                </a:solidFill>
                <a:latin typeface="Dela Gothic One" panose="00000500000000000000" pitchFamily="34" charset="-128"/>
                <a:ea typeface="Dela Gothic One" panose="00000500000000000000" pitchFamily="34" charset="-122"/>
                <a:cs typeface="Dela Gothic One" panose="00000500000000000000" pitchFamily="34" charset="-120"/>
              </a:rPr>
              <a:t>BrooklynArtsy</a:t>
            </a:r>
            <a:endParaRPr lang="en-US" sz="1550" dirty="0"/>
          </a:p>
        </p:txBody>
      </p:sp>
      <p:sp>
        <p:nvSpPr>
          <p:cNvPr id="9" name="Text 4"/>
          <p:cNvSpPr/>
          <p:nvPr/>
        </p:nvSpPr>
        <p:spPr>
          <a:xfrm>
            <a:off x="6244709" y="3839051"/>
            <a:ext cx="7627382" cy="2426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1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2.2K reviews</a:t>
            </a:r>
            <a:endParaRPr lang="en-US" sz="11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4709" y="4460796"/>
            <a:ext cx="379095" cy="37909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244709" y="5029438"/>
            <a:ext cx="1995487" cy="24943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FFE5E5"/>
                </a:solidFill>
                <a:latin typeface="Dela Gothic One" panose="00000500000000000000" pitchFamily="34" charset="-128"/>
                <a:ea typeface="Dela Gothic One" panose="00000500000000000000" pitchFamily="34" charset="-122"/>
                <a:cs typeface="Dela Gothic One" panose="00000500000000000000" pitchFamily="34" charset="-120"/>
              </a:rPr>
              <a:t>Danielle</a:t>
            </a:r>
            <a:endParaRPr lang="en-US" sz="1550" dirty="0"/>
          </a:p>
        </p:txBody>
      </p:sp>
      <p:sp>
        <p:nvSpPr>
          <p:cNvPr id="12" name="Text 6"/>
          <p:cNvSpPr/>
          <p:nvPr/>
        </p:nvSpPr>
        <p:spPr>
          <a:xfrm>
            <a:off x="6244709" y="5369838"/>
            <a:ext cx="7627382" cy="2426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1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High review count</a:t>
            </a:r>
            <a:endParaRPr lang="en-US" sz="11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4709" y="5991582"/>
            <a:ext cx="379095" cy="379095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6244709" y="6560225"/>
            <a:ext cx="1995487" cy="24943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FFE5E5"/>
                </a:solidFill>
                <a:latin typeface="Dela Gothic One" panose="00000500000000000000" pitchFamily="34" charset="-128"/>
                <a:ea typeface="Dela Gothic One" panose="00000500000000000000" pitchFamily="34" charset="-122"/>
                <a:cs typeface="Dela Gothic One" panose="00000500000000000000" pitchFamily="34" charset="-120"/>
              </a:rPr>
              <a:t>Yasu &amp; Jun</a:t>
            </a:r>
            <a:endParaRPr lang="en-US" sz="1550" dirty="0"/>
          </a:p>
        </p:txBody>
      </p:sp>
      <p:sp>
        <p:nvSpPr>
          <p:cNvPr id="15" name="Text 8"/>
          <p:cNvSpPr/>
          <p:nvPr/>
        </p:nvSpPr>
        <p:spPr>
          <a:xfrm>
            <a:off x="6244709" y="6900624"/>
            <a:ext cx="7627382" cy="2426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1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High review count</a:t>
            </a:r>
            <a:endParaRPr lang="en-US" sz="1150" dirty="0"/>
          </a:p>
        </p:txBody>
      </p:sp>
      <p:sp>
        <p:nvSpPr>
          <p:cNvPr id="16" name="Text 9"/>
          <p:cNvSpPr/>
          <p:nvPr/>
        </p:nvSpPr>
        <p:spPr>
          <a:xfrm>
            <a:off x="6244709" y="7313890"/>
            <a:ext cx="7627382" cy="2426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1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High review counts suggest strong reputation or multiple listings</a:t>
            </a:r>
            <a:endParaRPr lang="en-US" sz="1150" dirty="0"/>
          </a:p>
        </p:txBody>
      </p:sp>
      <p:sp>
        <p:nvSpPr>
          <p:cNvPr id="18" name="Rectangles 17"/>
          <p:cNvSpPr/>
          <p:nvPr/>
        </p:nvSpPr>
        <p:spPr>
          <a:xfrm>
            <a:off x="12719685" y="7732395"/>
            <a:ext cx="1828800" cy="497205"/>
          </a:xfrm>
          <a:prstGeom prst="rect">
            <a:avLst/>
          </a:prstGeom>
          <a:solidFill>
            <a:srgbClr val="0A0909"/>
          </a:solidFill>
          <a:ln>
            <a:solidFill>
              <a:srgbClr val="0A0909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8309" y="617101"/>
            <a:ext cx="12692301" cy="6995398"/>
          </a:xfrm>
          <a:prstGeom prst="rect">
            <a:avLst/>
          </a:prstGeom>
        </p:spPr>
      </p:pic>
      <p:sp>
        <p:nvSpPr>
          <p:cNvPr id="18" name="Rectangles 17"/>
          <p:cNvSpPr/>
          <p:nvPr/>
        </p:nvSpPr>
        <p:spPr>
          <a:xfrm>
            <a:off x="12719685" y="7732395"/>
            <a:ext cx="1828800" cy="497205"/>
          </a:xfrm>
          <a:prstGeom prst="rect">
            <a:avLst/>
          </a:prstGeom>
          <a:solidFill>
            <a:srgbClr val="0A0909"/>
          </a:solidFill>
          <a:ln>
            <a:solidFill>
              <a:srgbClr val="0A0909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978938"/>
            <a:ext cx="5701546" cy="71270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anose="00000500000000000000" pitchFamily="34" charset="-128"/>
                <a:ea typeface="Dela Gothic One" panose="00000500000000000000" pitchFamily="34" charset="-122"/>
                <a:cs typeface="Dela Gothic One" panose="00000500000000000000" pitchFamily="34" charset="-120"/>
              </a:rPr>
              <a:t>Title Slide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58309" y="3124914"/>
            <a:ext cx="4226838" cy="1627942"/>
          </a:xfrm>
          <a:prstGeom prst="roundRect">
            <a:avLst>
              <a:gd name="adj" fmla="val 5590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982504" y="3349109"/>
            <a:ext cx="2850713" cy="35623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anose="00000500000000000000" pitchFamily="34" charset="-128"/>
                <a:ea typeface="Dela Gothic One" panose="00000500000000000000" pitchFamily="34" charset="-122"/>
                <a:cs typeface="Dela Gothic One" panose="00000500000000000000" pitchFamily="34" charset="-120"/>
              </a:rPr>
              <a:t>Title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982504" y="3835241"/>
            <a:ext cx="3778448" cy="34671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Airbnb Listings Analysis Dashboard</a:t>
            </a:r>
            <a:endParaRPr lang="en-US" sz="1700" dirty="0"/>
          </a:p>
        </p:txBody>
      </p:sp>
      <p:sp>
        <p:nvSpPr>
          <p:cNvPr id="6" name="Shape 4"/>
          <p:cNvSpPr/>
          <p:nvPr/>
        </p:nvSpPr>
        <p:spPr>
          <a:xfrm>
            <a:off x="5201722" y="3124914"/>
            <a:ext cx="4226838" cy="1627942"/>
          </a:xfrm>
          <a:prstGeom prst="roundRect">
            <a:avLst>
              <a:gd name="adj" fmla="val 5590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5425916" y="3349109"/>
            <a:ext cx="2850713" cy="35623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anose="00000500000000000000" pitchFamily="34" charset="-128"/>
                <a:ea typeface="Dela Gothic One" panose="00000500000000000000" pitchFamily="34" charset="-122"/>
                <a:cs typeface="Dela Gothic One" panose="00000500000000000000" pitchFamily="34" charset="-120"/>
              </a:rPr>
              <a:t>Subtitle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5425916" y="3835241"/>
            <a:ext cx="3778448" cy="69342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 Data-Driven Exploration of Airbnb Performance</a:t>
            </a:r>
            <a:endParaRPr lang="en-US" sz="1700" dirty="0"/>
          </a:p>
        </p:txBody>
      </p:sp>
      <p:sp>
        <p:nvSpPr>
          <p:cNvPr id="9" name="Shape 7"/>
          <p:cNvSpPr/>
          <p:nvPr/>
        </p:nvSpPr>
        <p:spPr>
          <a:xfrm>
            <a:off x="9645134" y="3124914"/>
            <a:ext cx="4226957" cy="1627942"/>
          </a:xfrm>
          <a:prstGeom prst="roundRect">
            <a:avLst>
              <a:gd name="adj" fmla="val 5590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9869329" y="3349109"/>
            <a:ext cx="2850713" cy="35623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anose="00000500000000000000" pitchFamily="34" charset="-128"/>
                <a:ea typeface="Dela Gothic One" panose="00000500000000000000" pitchFamily="34" charset="-122"/>
                <a:cs typeface="Dela Gothic One" panose="00000500000000000000" pitchFamily="34" charset="-120"/>
              </a:rPr>
              <a:t>Author Name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9869329" y="3835241"/>
            <a:ext cx="3778568" cy="34671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Arya Bhor</a:t>
            </a:r>
            <a:endParaRPr lang="en-US" sz="1700" dirty="0"/>
          </a:p>
        </p:txBody>
      </p:sp>
      <p:sp>
        <p:nvSpPr>
          <p:cNvPr id="12" name="Shape 10"/>
          <p:cNvSpPr/>
          <p:nvPr/>
        </p:nvSpPr>
        <p:spPr>
          <a:xfrm>
            <a:off x="758309" y="4969431"/>
            <a:ext cx="6448544" cy="1281232"/>
          </a:xfrm>
          <a:prstGeom prst="roundRect">
            <a:avLst>
              <a:gd name="adj" fmla="val 7102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982504" y="5193625"/>
            <a:ext cx="2850713" cy="35623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anose="00000500000000000000" pitchFamily="34" charset="-128"/>
                <a:ea typeface="Dela Gothic One" panose="00000500000000000000" pitchFamily="34" charset="-122"/>
                <a:cs typeface="Dela Gothic One" panose="00000500000000000000" pitchFamily="34" charset="-120"/>
              </a:rPr>
              <a:t>Tools Used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982504" y="5679758"/>
            <a:ext cx="6000155" cy="34671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Power BI, Excel</a:t>
            </a:r>
            <a:endParaRPr lang="en-US" sz="1700" dirty="0"/>
          </a:p>
        </p:txBody>
      </p:sp>
      <p:sp>
        <p:nvSpPr>
          <p:cNvPr id="15" name="Shape 13"/>
          <p:cNvSpPr/>
          <p:nvPr/>
        </p:nvSpPr>
        <p:spPr>
          <a:xfrm>
            <a:off x="7423428" y="4969431"/>
            <a:ext cx="6448663" cy="1281232"/>
          </a:xfrm>
          <a:prstGeom prst="roundRect">
            <a:avLst>
              <a:gd name="adj" fmla="val 7102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7647623" y="5193625"/>
            <a:ext cx="2850713" cy="35623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anose="00000500000000000000" pitchFamily="34" charset="-128"/>
                <a:ea typeface="Dela Gothic One" panose="00000500000000000000" pitchFamily="34" charset="-122"/>
                <a:cs typeface="Dela Gothic One" panose="00000500000000000000" pitchFamily="34" charset="-120"/>
              </a:rPr>
              <a:t>Date</a:t>
            </a:r>
            <a:endParaRPr lang="en-US" sz="2200" dirty="0"/>
          </a:p>
        </p:txBody>
      </p:sp>
      <p:sp>
        <p:nvSpPr>
          <p:cNvPr id="17" name="Text 15"/>
          <p:cNvSpPr/>
          <p:nvPr/>
        </p:nvSpPr>
        <p:spPr>
          <a:xfrm>
            <a:off x="7647623" y="5679758"/>
            <a:ext cx="6000274" cy="34671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June 2025</a:t>
            </a:r>
            <a:endParaRPr lang="en-US" sz="1700" dirty="0"/>
          </a:p>
        </p:txBody>
      </p:sp>
      <p:sp>
        <p:nvSpPr>
          <p:cNvPr id="18" name="Rectangles 17"/>
          <p:cNvSpPr/>
          <p:nvPr/>
        </p:nvSpPr>
        <p:spPr>
          <a:xfrm>
            <a:off x="12719685" y="7732395"/>
            <a:ext cx="1828800" cy="497205"/>
          </a:xfrm>
          <a:prstGeom prst="rect">
            <a:avLst/>
          </a:prstGeom>
          <a:solidFill>
            <a:srgbClr val="0A0909"/>
          </a:solidFill>
          <a:ln>
            <a:solidFill>
              <a:srgbClr val="0A0909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2017038"/>
            <a:ext cx="5701546" cy="71270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anose="00000500000000000000" pitchFamily="34" charset="-128"/>
                <a:ea typeface="Dela Gothic One" panose="00000500000000000000" pitchFamily="34" charset="-122"/>
                <a:cs typeface="Dela Gothic One" panose="00000500000000000000" pitchFamily="34" charset="-120"/>
              </a:rPr>
              <a:t>Objective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58309" y="3054668"/>
            <a:ext cx="487442" cy="487442"/>
          </a:xfrm>
          <a:prstGeom prst="roundRect">
            <a:avLst>
              <a:gd name="adj" fmla="val 18669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997" y="3084612"/>
            <a:ext cx="342067" cy="427553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462326" y="3125033"/>
            <a:ext cx="6923365" cy="69342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Analyze Airbnb listings to understand pricing, availability, host behavior, and customer engagement.</a:t>
            </a:r>
            <a:endParaRPr lang="en-US" sz="1700" dirty="0"/>
          </a:p>
        </p:txBody>
      </p:sp>
      <p:sp>
        <p:nvSpPr>
          <p:cNvPr id="7" name="Shape 3"/>
          <p:cNvSpPr/>
          <p:nvPr/>
        </p:nvSpPr>
        <p:spPr>
          <a:xfrm>
            <a:off x="758309" y="4251722"/>
            <a:ext cx="487442" cy="487442"/>
          </a:xfrm>
          <a:prstGeom prst="roundRect">
            <a:avLst>
              <a:gd name="adj" fmla="val 18669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997" y="4281666"/>
            <a:ext cx="342067" cy="427553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1462326" y="4322088"/>
            <a:ext cx="6923365" cy="69342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Identify trends in room types, neighborhood demand, and review patterns.</a:t>
            </a:r>
            <a:endParaRPr lang="en-US" sz="1700" dirty="0"/>
          </a:p>
        </p:txBody>
      </p:sp>
      <p:sp>
        <p:nvSpPr>
          <p:cNvPr id="10" name="Shape 5"/>
          <p:cNvSpPr/>
          <p:nvPr/>
        </p:nvSpPr>
        <p:spPr>
          <a:xfrm>
            <a:off x="758309" y="5448776"/>
            <a:ext cx="487442" cy="487442"/>
          </a:xfrm>
          <a:prstGeom prst="roundRect">
            <a:avLst>
              <a:gd name="adj" fmla="val 18669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997" y="5478720"/>
            <a:ext cx="342067" cy="427553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1462326" y="5519142"/>
            <a:ext cx="6923365" cy="69342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Help stakeholders optimize pricing, room types, and availability strategies.</a:t>
            </a:r>
            <a:endParaRPr lang="en-US" sz="17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8543" y="572453"/>
            <a:ext cx="3744039" cy="44505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500"/>
              </a:lnSpc>
              <a:buNone/>
            </a:pPr>
            <a:r>
              <a:rPr lang="en-US" sz="2800" dirty="0">
                <a:solidFill>
                  <a:srgbClr val="FAEBEB"/>
                </a:solidFill>
                <a:latin typeface="Dela Gothic One" panose="00000500000000000000" pitchFamily="34" charset="-128"/>
                <a:ea typeface="Dela Gothic One" panose="00000500000000000000" pitchFamily="34" charset="-122"/>
                <a:cs typeface="Dela Gothic One" panose="00000500000000000000" pitchFamily="34" charset="-120"/>
              </a:rPr>
              <a:t>Dataset Overview</a:t>
            </a:r>
            <a:endParaRPr lang="en-US" sz="2800" dirty="0"/>
          </a:p>
        </p:txBody>
      </p:sp>
      <p:sp>
        <p:nvSpPr>
          <p:cNvPr id="3" name="Text 1"/>
          <p:cNvSpPr/>
          <p:nvPr/>
        </p:nvSpPr>
        <p:spPr>
          <a:xfrm>
            <a:off x="728543" y="1355646"/>
            <a:ext cx="2136577" cy="26705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FAEBEB"/>
                </a:solidFill>
                <a:latin typeface="Dela Gothic One" panose="00000500000000000000" pitchFamily="34" charset="-128"/>
                <a:ea typeface="Dela Gothic One" panose="00000500000000000000" pitchFamily="34" charset="-122"/>
                <a:cs typeface="Dela Gothic One" panose="00000500000000000000" pitchFamily="34" charset="-120"/>
              </a:rPr>
              <a:t>Columns Used</a:t>
            </a:r>
            <a:endParaRPr lang="en-US" sz="1650" dirty="0"/>
          </a:p>
        </p:txBody>
      </p:sp>
      <p:sp>
        <p:nvSpPr>
          <p:cNvPr id="4" name="Text 2"/>
          <p:cNvSpPr/>
          <p:nvPr/>
        </p:nvSpPr>
        <p:spPr>
          <a:xfrm>
            <a:off x="728543" y="1757958"/>
            <a:ext cx="3506272" cy="26705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FAEBEB"/>
                </a:solidFill>
                <a:latin typeface="Dela Gothic One" panose="00000500000000000000" pitchFamily="34" charset="-128"/>
                <a:ea typeface="Dela Gothic One" panose="00000500000000000000" pitchFamily="34" charset="-122"/>
                <a:cs typeface="Dela Gothic One" panose="00000500000000000000" pitchFamily="34" charset="-120"/>
              </a:rPr>
              <a:t>id, name, host_id, host_name</a:t>
            </a:r>
            <a:endParaRPr lang="en-US" sz="1650" dirty="0"/>
          </a:p>
        </p:txBody>
      </p:sp>
      <p:sp>
        <p:nvSpPr>
          <p:cNvPr id="5" name="Text 3"/>
          <p:cNvSpPr/>
          <p:nvPr/>
        </p:nvSpPr>
        <p:spPr>
          <a:xfrm>
            <a:off x="728543" y="2160270"/>
            <a:ext cx="4734639" cy="26705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FAEBEB"/>
                </a:solidFill>
                <a:latin typeface="Dela Gothic One" panose="00000500000000000000" pitchFamily="34" charset="-128"/>
                <a:ea typeface="Dela Gothic One" panose="00000500000000000000" pitchFamily="34" charset="-122"/>
                <a:cs typeface="Dela Gothic One" panose="00000500000000000000" pitchFamily="34" charset="-120"/>
              </a:rPr>
              <a:t>neighbourhood_group, neighbourhood</a:t>
            </a:r>
            <a:endParaRPr lang="en-US" sz="1650" dirty="0"/>
          </a:p>
        </p:txBody>
      </p:sp>
      <p:sp>
        <p:nvSpPr>
          <p:cNvPr id="6" name="Text 4"/>
          <p:cNvSpPr/>
          <p:nvPr/>
        </p:nvSpPr>
        <p:spPr>
          <a:xfrm>
            <a:off x="728543" y="2562582"/>
            <a:ext cx="2255044" cy="26705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FAEBEB"/>
                </a:solidFill>
                <a:latin typeface="Dela Gothic One" panose="00000500000000000000" pitchFamily="34" charset="-128"/>
                <a:ea typeface="Dela Gothic One" panose="00000500000000000000" pitchFamily="34" charset="-122"/>
                <a:cs typeface="Dela Gothic One" panose="00000500000000000000" pitchFamily="34" charset="-120"/>
              </a:rPr>
              <a:t>latitude, longitude</a:t>
            </a:r>
            <a:endParaRPr lang="en-US" sz="1650" dirty="0"/>
          </a:p>
        </p:txBody>
      </p:sp>
      <p:sp>
        <p:nvSpPr>
          <p:cNvPr id="7" name="Text 5"/>
          <p:cNvSpPr/>
          <p:nvPr/>
        </p:nvSpPr>
        <p:spPr>
          <a:xfrm>
            <a:off x="728543" y="2964894"/>
            <a:ext cx="4258151" cy="26705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FAEBEB"/>
                </a:solidFill>
                <a:latin typeface="Dela Gothic One" panose="00000500000000000000" pitchFamily="34" charset="-128"/>
                <a:ea typeface="Dela Gothic One" panose="00000500000000000000" pitchFamily="34" charset="-122"/>
                <a:cs typeface="Dela Gothic One" panose="00000500000000000000" pitchFamily="34" charset="-120"/>
              </a:rPr>
              <a:t>room_type, price, minimum_nights</a:t>
            </a:r>
            <a:endParaRPr lang="en-US" sz="1650" dirty="0"/>
          </a:p>
        </p:txBody>
      </p:sp>
      <p:sp>
        <p:nvSpPr>
          <p:cNvPr id="8" name="Text 6"/>
          <p:cNvSpPr/>
          <p:nvPr/>
        </p:nvSpPr>
        <p:spPr>
          <a:xfrm>
            <a:off x="728543" y="3367207"/>
            <a:ext cx="6421636" cy="53411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FAEBEB"/>
                </a:solidFill>
                <a:latin typeface="Dela Gothic One" panose="00000500000000000000" pitchFamily="34" charset="-128"/>
                <a:ea typeface="Dela Gothic One" panose="00000500000000000000" pitchFamily="34" charset="-122"/>
                <a:cs typeface="Dela Gothic One" panose="00000500000000000000" pitchFamily="34" charset="-120"/>
              </a:rPr>
              <a:t>number_of_reviews, last_review, reviews_per_month</a:t>
            </a:r>
            <a:endParaRPr lang="en-US" sz="1650" dirty="0"/>
          </a:p>
        </p:txBody>
      </p:sp>
      <p:sp>
        <p:nvSpPr>
          <p:cNvPr id="9" name="Text 7"/>
          <p:cNvSpPr/>
          <p:nvPr/>
        </p:nvSpPr>
        <p:spPr>
          <a:xfrm>
            <a:off x="728543" y="4036576"/>
            <a:ext cx="6041707" cy="26705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FAEBEB"/>
                </a:solidFill>
                <a:latin typeface="Dela Gothic One" panose="00000500000000000000" pitchFamily="34" charset="-128"/>
                <a:ea typeface="Dela Gothic One" panose="00000500000000000000" pitchFamily="34" charset="-122"/>
                <a:cs typeface="Dela Gothic One" panose="00000500000000000000" pitchFamily="34" charset="-120"/>
              </a:rPr>
              <a:t>calculated_host_listings_count, availability_365</a:t>
            </a:r>
            <a:endParaRPr lang="en-US" sz="1650" dirty="0"/>
          </a:p>
        </p:txBody>
      </p:sp>
      <p:sp>
        <p:nvSpPr>
          <p:cNvPr id="10" name="Text 8"/>
          <p:cNvSpPr/>
          <p:nvPr/>
        </p:nvSpPr>
        <p:spPr>
          <a:xfrm>
            <a:off x="728543" y="4438888"/>
            <a:ext cx="6421636" cy="53411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FAEBEB"/>
                </a:solidFill>
                <a:latin typeface="Dela Gothic One" panose="00000500000000000000" pitchFamily="34" charset="-128"/>
                <a:ea typeface="Dela Gothic One" panose="00000500000000000000" pitchFamily="34" charset="-122"/>
                <a:cs typeface="Dela Gothic One" panose="00000500000000000000" pitchFamily="34" charset="-120"/>
              </a:rPr>
              <a:t>Data includes host details, location, room types, pricing, and availability.</a:t>
            </a:r>
            <a:endParaRPr lang="en-US" sz="1650" dirty="0"/>
          </a:p>
        </p:txBody>
      </p:sp>
      <p:pic>
        <p:nvPicPr>
          <p:cNvPr id="11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87841" y="1372553"/>
            <a:ext cx="6421636" cy="6421636"/>
          </a:xfrm>
          <a:prstGeom prst="rect">
            <a:avLst/>
          </a:prstGeom>
        </p:spPr>
      </p:pic>
      <p:sp>
        <p:nvSpPr>
          <p:cNvPr id="18" name="Rectangles 17"/>
          <p:cNvSpPr/>
          <p:nvPr/>
        </p:nvSpPr>
        <p:spPr>
          <a:xfrm>
            <a:off x="12719685" y="7732395"/>
            <a:ext cx="1828800" cy="497205"/>
          </a:xfrm>
          <a:prstGeom prst="rect">
            <a:avLst/>
          </a:prstGeom>
          <a:solidFill>
            <a:srgbClr val="0A0909"/>
          </a:solidFill>
          <a:ln>
            <a:solidFill>
              <a:srgbClr val="0A0909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70819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3808571"/>
            <a:ext cx="5701546" cy="71270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anose="00000500000000000000" pitchFamily="34" charset="-128"/>
                <a:ea typeface="Dela Gothic One" panose="00000500000000000000" pitchFamily="34" charset="-122"/>
                <a:cs typeface="Dela Gothic One" panose="00000500000000000000" pitchFamily="34" charset="-120"/>
              </a:rPr>
              <a:t>  Key KPIs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58309" y="4954429"/>
            <a:ext cx="3075384" cy="71497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5600"/>
              </a:lnSpc>
              <a:buNone/>
            </a:pPr>
            <a:r>
              <a:rPr lang="en-US" sz="5600" dirty="0">
                <a:solidFill>
                  <a:srgbClr val="FFE5E5"/>
                </a:solidFill>
                <a:latin typeface="Dela Gothic One" panose="00000500000000000000" pitchFamily="34" charset="-128"/>
                <a:ea typeface="Dela Gothic One" panose="00000500000000000000" pitchFamily="34" charset="-122"/>
                <a:cs typeface="Dela Gothic One" panose="00000500000000000000" pitchFamily="34" charset="-120"/>
              </a:rPr>
              <a:t>37.4K</a:t>
            </a:r>
            <a:endParaRPr lang="en-US" sz="5600" dirty="0"/>
          </a:p>
        </p:txBody>
      </p:sp>
      <p:sp>
        <p:nvSpPr>
          <p:cNvPr id="5" name="Text 2"/>
          <p:cNvSpPr/>
          <p:nvPr/>
        </p:nvSpPr>
        <p:spPr>
          <a:xfrm>
            <a:off x="870585" y="5940028"/>
            <a:ext cx="2850713" cy="35623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anose="00000500000000000000" pitchFamily="34" charset="-128"/>
                <a:ea typeface="Dela Gothic One" panose="00000500000000000000" pitchFamily="34" charset="-122"/>
                <a:cs typeface="Dela Gothic One" panose="00000500000000000000" pitchFamily="34" charset="-120"/>
              </a:rPr>
              <a:t>Total Hosts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58309" y="6426160"/>
            <a:ext cx="3075384" cy="34671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700" dirty="0">
                <a:solidFill>
                  <a:srgbClr val="00000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🧑‍💼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4104442" y="4954429"/>
            <a:ext cx="3075384" cy="71497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5600"/>
              </a:lnSpc>
              <a:buNone/>
            </a:pPr>
            <a:r>
              <a:rPr lang="en-US" sz="5600" dirty="0">
                <a:solidFill>
                  <a:srgbClr val="FFE5E5"/>
                </a:solidFill>
                <a:latin typeface="Dela Gothic One" panose="00000500000000000000" pitchFamily="34" charset="-128"/>
                <a:ea typeface="Dela Gothic One" panose="00000500000000000000" pitchFamily="34" charset="-122"/>
                <a:cs typeface="Dela Gothic One" panose="00000500000000000000" pitchFamily="34" charset="-120"/>
              </a:rPr>
              <a:t>221</a:t>
            </a:r>
            <a:endParaRPr lang="en-US" sz="5600" dirty="0"/>
          </a:p>
        </p:txBody>
      </p:sp>
      <p:sp>
        <p:nvSpPr>
          <p:cNvPr id="8" name="Text 5"/>
          <p:cNvSpPr/>
          <p:nvPr/>
        </p:nvSpPr>
        <p:spPr>
          <a:xfrm>
            <a:off x="4104442" y="5940028"/>
            <a:ext cx="3075384" cy="71247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anose="00000500000000000000" pitchFamily="34" charset="-128"/>
                <a:ea typeface="Dela Gothic One" panose="00000500000000000000" pitchFamily="34" charset="-122"/>
                <a:cs typeface="Dela Gothic One" panose="00000500000000000000" pitchFamily="34" charset="-120"/>
              </a:rPr>
              <a:t>Neighbourhoods Covered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104442" y="6782395"/>
            <a:ext cx="3075384" cy="34671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700" dirty="0">
                <a:solidFill>
                  <a:srgbClr val="00000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📍</a:t>
            </a:r>
            <a:endParaRPr lang="en-US" sz="1700" dirty="0"/>
          </a:p>
        </p:txBody>
      </p:sp>
      <p:sp>
        <p:nvSpPr>
          <p:cNvPr id="10" name="Text 7"/>
          <p:cNvSpPr/>
          <p:nvPr/>
        </p:nvSpPr>
        <p:spPr>
          <a:xfrm>
            <a:off x="7450574" y="4954429"/>
            <a:ext cx="3075384" cy="71497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5600"/>
              </a:lnSpc>
              <a:buNone/>
            </a:pPr>
            <a:r>
              <a:rPr lang="en-US" sz="5600" dirty="0">
                <a:solidFill>
                  <a:srgbClr val="FFE5E5"/>
                </a:solidFill>
                <a:latin typeface="Dela Gothic One" panose="00000500000000000000" pitchFamily="34" charset="-128"/>
                <a:ea typeface="Dela Gothic One" panose="00000500000000000000" pitchFamily="34" charset="-122"/>
                <a:cs typeface="Dela Gothic One" panose="00000500000000000000" pitchFamily="34" charset="-120"/>
              </a:rPr>
              <a:t>2M</a:t>
            </a:r>
            <a:endParaRPr lang="en-US" sz="5600" dirty="0"/>
          </a:p>
        </p:txBody>
      </p:sp>
      <p:sp>
        <p:nvSpPr>
          <p:cNvPr id="11" name="Text 8"/>
          <p:cNvSpPr/>
          <p:nvPr/>
        </p:nvSpPr>
        <p:spPr>
          <a:xfrm>
            <a:off x="7562850" y="5940028"/>
            <a:ext cx="2850713" cy="35623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anose="00000500000000000000" pitchFamily="34" charset="-128"/>
                <a:ea typeface="Dela Gothic One" panose="00000500000000000000" pitchFamily="34" charset="-122"/>
                <a:cs typeface="Dela Gothic One" panose="00000500000000000000" pitchFamily="34" charset="-120"/>
              </a:rPr>
              <a:t>Total Reviews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450574" y="6426160"/>
            <a:ext cx="3075384" cy="34671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700" dirty="0">
                <a:solidFill>
                  <a:srgbClr val="00000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💬</a:t>
            </a:r>
            <a:endParaRPr lang="en-US" sz="1700" dirty="0"/>
          </a:p>
        </p:txBody>
      </p:sp>
      <p:sp>
        <p:nvSpPr>
          <p:cNvPr id="13" name="Text 10"/>
          <p:cNvSpPr/>
          <p:nvPr/>
        </p:nvSpPr>
        <p:spPr>
          <a:xfrm>
            <a:off x="10796707" y="4954429"/>
            <a:ext cx="3075384" cy="71497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5600"/>
              </a:lnSpc>
              <a:buNone/>
            </a:pPr>
            <a:r>
              <a:rPr lang="en-US" sz="5600" dirty="0">
                <a:solidFill>
                  <a:srgbClr val="FFE5E5"/>
                </a:solidFill>
                <a:latin typeface="Dela Gothic One" panose="00000500000000000000" pitchFamily="34" charset="-128"/>
                <a:ea typeface="Dela Gothic One" panose="00000500000000000000" pitchFamily="34" charset="-122"/>
                <a:cs typeface="Dela Gothic One" panose="00000500000000000000" pitchFamily="34" charset="-120"/>
              </a:rPr>
              <a:t>935</a:t>
            </a:r>
            <a:endParaRPr lang="en-US" sz="5600" dirty="0"/>
          </a:p>
        </p:txBody>
      </p:sp>
      <p:sp>
        <p:nvSpPr>
          <p:cNvPr id="14" name="Text 11"/>
          <p:cNvSpPr/>
          <p:nvPr/>
        </p:nvSpPr>
        <p:spPr>
          <a:xfrm>
            <a:off x="10796707" y="5940028"/>
            <a:ext cx="3075384" cy="71247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anose="00000500000000000000" pitchFamily="34" charset="-128"/>
                <a:ea typeface="Dela Gothic One" panose="00000500000000000000" pitchFamily="34" charset="-122"/>
                <a:cs typeface="Dela Gothic One" panose="00000500000000000000" pitchFamily="34" charset="-120"/>
              </a:rPr>
              <a:t>Average Reviews per Month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0796707" y="6782395"/>
            <a:ext cx="3075384" cy="34671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700" dirty="0">
                <a:solidFill>
                  <a:srgbClr val="00000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📈</a:t>
            </a:r>
            <a:endParaRPr lang="en-US" sz="1700" dirty="0"/>
          </a:p>
        </p:txBody>
      </p:sp>
      <p:sp>
        <p:nvSpPr>
          <p:cNvPr id="18" name="Rectangles 17"/>
          <p:cNvSpPr/>
          <p:nvPr/>
        </p:nvSpPr>
        <p:spPr>
          <a:xfrm>
            <a:off x="12719685" y="7732395"/>
            <a:ext cx="1828800" cy="497205"/>
          </a:xfrm>
          <a:prstGeom prst="rect">
            <a:avLst/>
          </a:prstGeom>
          <a:solidFill>
            <a:srgbClr val="0A0909"/>
          </a:solidFill>
          <a:ln>
            <a:solidFill>
              <a:srgbClr val="0A0909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590318"/>
            <a:ext cx="11991499" cy="71270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anose="00000500000000000000" pitchFamily="34" charset="-128"/>
                <a:ea typeface="Dela Gothic One" panose="00000500000000000000" pitchFamily="34" charset="-122"/>
                <a:cs typeface="Dela Gothic One" panose="00000500000000000000" pitchFamily="34" charset="-120"/>
              </a:rPr>
              <a:t>Neighbourhood Group Performance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2822853"/>
            <a:ext cx="6292572" cy="86677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SzPct val="100000"/>
              <a:buNone/>
            </a:pPr>
            <a:r>
              <a:rPr lang="en-US" sz="17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Manhattan</a:t>
            </a: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has the highest number of bookings (21.6K)</a:t>
            </a:r>
            <a:endParaRPr lang="en-US" sz="1700" dirty="0"/>
          </a:p>
        </p:txBody>
      </p:sp>
      <p:sp>
        <p:nvSpPr>
          <p:cNvPr id="4" name="Text 2"/>
          <p:cNvSpPr/>
          <p:nvPr/>
        </p:nvSpPr>
        <p:spPr>
          <a:xfrm>
            <a:off x="758309" y="3765352"/>
            <a:ext cx="6292572" cy="43338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SzPct val="100000"/>
              <a:buNone/>
            </a:pPr>
            <a:r>
              <a:rPr lang="en-US" sz="17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Brooklyn</a:t>
            </a: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follows closely with 20.1K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758309" y="4274463"/>
            <a:ext cx="6292572" cy="86677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SzPct val="100000"/>
              <a:buNone/>
            </a:pPr>
            <a:r>
              <a:rPr lang="en-US" sz="17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Queens, Bronx</a:t>
            </a: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, and </a:t>
            </a:r>
            <a:r>
              <a:rPr lang="en-US" sz="17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Staten Island</a:t>
            </a: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have fewer listings/bookings</a:t>
            </a:r>
            <a:endParaRPr lang="en-US" sz="170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87139" y="2871668"/>
            <a:ext cx="6292572" cy="3523774"/>
          </a:xfrm>
          <a:prstGeom prst="rect">
            <a:avLst/>
          </a:prstGeom>
        </p:spPr>
      </p:pic>
      <p:sp>
        <p:nvSpPr>
          <p:cNvPr id="18" name="Rectangles 17"/>
          <p:cNvSpPr/>
          <p:nvPr/>
        </p:nvSpPr>
        <p:spPr>
          <a:xfrm>
            <a:off x="12719685" y="7732395"/>
            <a:ext cx="1828800" cy="497205"/>
          </a:xfrm>
          <a:prstGeom prst="rect">
            <a:avLst/>
          </a:prstGeom>
          <a:solidFill>
            <a:srgbClr val="0A0909"/>
          </a:solidFill>
          <a:ln>
            <a:solidFill>
              <a:srgbClr val="0A0909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620316"/>
            <a:ext cx="9846112" cy="67698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50" dirty="0">
                <a:solidFill>
                  <a:srgbClr val="FAEBEB"/>
                </a:solidFill>
                <a:latin typeface="Dela Gothic One" panose="00000500000000000000" pitchFamily="34" charset="-128"/>
                <a:ea typeface="Dela Gothic One" panose="00000500000000000000" pitchFamily="34" charset="-122"/>
                <a:cs typeface="Dela Gothic One" panose="00000500000000000000" pitchFamily="34" charset="-120"/>
              </a:rPr>
              <a:t>Room Type Pricing by Location</a:t>
            </a:r>
            <a:endParaRPr lang="en-US" sz="4250" dirty="0"/>
          </a:p>
        </p:txBody>
      </p:sp>
      <p:sp>
        <p:nvSpPr>
          <p:cNvPr id="3" name="Text 1"/>
          <p:cNvSpPr/>
          <p:nvPr/>
        </p:nvSpPr>
        <p:spPr>
          <a:xfrm>
            <a:off x="758309" y="1791176"/>
            <a:ext cx="6305788" cy="65865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Entire Homes/Apartments are most expensive in </a:t>
            </a:r>
            <a:r>
              <a:rPr lang="en-US" sz="16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Manhattan ($249)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758309" y="2634972"/>
            <a:ext cx="6305788" cy="65865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Private Rooms</a:t>
            </a:r>
            <a:r>
              <a:rPr lang="en-US" sz="16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and </a:t>
            </a:r>
            <a:r>
              <a:rPr lang="en-US" sz="16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Shared Rooms</a:t>
            </a:r>
            <a:r>
              <a:rPr lang="en-US" sz="16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are most affordable in </a:t>
            </a:r>
            <a:r>
              <a:rPr lang="en-US" sz="16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Bronx ($67 &amp; $60)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758309" y="3478768"/>
            <a:ext cx="6305788" cy="32932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Brooklyn and Queens</a:t>
            </a:r>
            <a:r>
              <a:rPr lang="en-US" sz="16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offer mid-range options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7573923" y="1837492"/>
            <a:ext cx="6305788" cy="5540216"/>
          </a:xfrm>
          <a:prstGeom prst="roundRect">
            <a:avLst>
              <a:gd name="adj" fmla="val 1560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7" name="Shape 5"/>
          <p:cNvSpPr/>
          <p:nvPr/>
        </p:nvSpPr>
        <p:spPr>
          <a:xfrm>
            <a:off x="7581543" y="1845112"/>
            <a:ext cx="6290548" cy="591503"/>
          </a:xfrm>
          <a:prstGeom prst="rect">
            <a:avLst/>
          </a:prstGeom>
          <a:solidFill>
            <a:srgbClr val="FFFFFF">
              <a:alpha val="4000"/>
            </a:srgbClr>
          </a:solidFill>
        </p:spPr>
      </p:sp>
      <p:sp>
        <p:nvSpPr>
          <p:cNvPr id="8" name="Text 6"/>
          <p:cNvSpPr/>
          <p:nvPr/>
        </p:nvSpPr>
        <p:spPr>
          <a:xfrm>
            <a:off x="7787402" y="1976199"/>
            <a:ext cx="1660565" cy="32932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Room Type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9867067" y="1976199"/>
            <a:ext cx="1656755" cy="32932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Location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11942921" y="1976199"/>
            <a:ext cx="1723430" cy="32932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Average Price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7581543" y="2436614"/>
            <a:ext cx="6290548" cy="1250156"/>
          </a:xfrm>
          <a:prstGeom prst="rect">
            <a:avLst/>
          </a:prstGeom>
          <a:solidFill>
            <a:srgbClr val="000000">
              <a:alpha val="4000"/>
            </a:srgbClr>
          </a:solidFill>
        </p:spPr>
      </p:sp>
      <p:sp>
        <p:nvSpPr>
          <p:cNvPr id="12" name="Text 10"/>
          <p:cNvSpPr/>
          <p:nvPr/>
        </p:nvSpPr>
        <p:spPr>
          <a:xfrm>
            <a:off x="7787402" y="2567702"/>
            <a:ext cx="1660565" cy="98798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Entire Home/Apartment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9867067" y="2567702"/>
            <a:ext cx="1656755" cy="32932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Manhattan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11942921" y="2567702"/>
            <a:ext cx="1723430" cy="32932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$249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7581543" y="3686770"/>
            <a:ext cx="6290548" cy="591503"/>
          </a:xfrm>
          <a:prstGeom prst="rect">
            <a:avLst/>
          </a:prstGeom>
          <a:solidFill>
            <a:srgbClr val="FFFFFF">
              <a:alpha val="4000"/>
            </a:srgbClr>
          </a:solidFill>
        </p:spPr>
      </p:sp>
      <p:sp>
        <p:nvSpPr>
          <p:cNvPr id="16" name="Text 14"/>
          <p:cNvSpPr/>
          <p:nvPr/>
        </p:nvSpPr>
        <p:spPr>
          <a:xfrm>
            <a:off x="7787402" y="3817858"/>
            <a:ext cx="1660565" cy="32932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Private Room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9867067" y="3817858"/>
            <a:ext cx="1656755" cy="32932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Bronx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11942921" y="3817858"/>
            <a:ext cx="1723430" cy="32932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$67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7581543" y="4278273"/>
            <a:ext cx="6290548" cy="591503"/>
          </a:xfrm>
          <a:prstGeom prst="rect">
            <a:avLst/>
          </a:prstGeom>
          <a:solidFill>
            <a:srgbClr val="000000">
              <a:alpha val="4000"/>
            </a:srgbClr>
          </a:solidFill>
        </p:spPr>
      </p:sp>
      <p:sp>
        <p:nvSpPr>
          <p:cNvPr id="20" name="Text 18"/>
          <p:cNvSpPr/>
          <p:nvPr/>
        </p:nvSpPr>
        <p:spPr>
          <a:xfrm>
            <a:off x="7787402" y="4409361"/>
            <a:ext cx="1660565" cy="32932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Shared Room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9867067" y="4409361"/>
            <a:ext cx="1656755" cy="32932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Bronx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11942921" y="4409361"/>
            <a:ext cx="1723430" cy="32932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$60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7581543" y="4869775"/>
            <a:ext cx="6290548" cy="1250156"/>
          </a:xfrm>
          <a:prstGeom prst="rect">
            <a:avLst/>
          </a:prstGeom>
          <a:solidFill>
            <a:srgbClr val="FFFFFF">
              <a:alpha val="4000"/>
            </a:srgbClr>
          </a:solidFill>
        </p:spPr>
      </p:sp>
      <p:sp>
        <p:nvSpPr>
          <p:cNvPr id="24" name="Text 22"/>
          <p:cNvSpPr/>
          <p:nvPr/>
        </p:nvSpPr>
        <p:spPr>
          <a:xfrm>
            <a:off x="7787402" y="5000863"/>
            <a:ext cx="1660565" cy="98798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Entire Home/Apartment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9867067" y="5000863"/>
            <a:ext cx="1656755" cy="32932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Brooklyn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11942921" y="5000863"/>
            <a:ext cx="1723430" cy="32932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$180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7581543" y="6119932"/>
            <a:ext cx="6290548" cy="1250156"/>
          </a:xfrm>
          <a:prstGeom prst="rect">
            <a:avLst/>
          </a:prstGeom>
          <a:solidFill>
            <a:srgbClr val="000000">
              <a:alpha val="4000"/>
            </a:srgbClr>
          </a:solidFill>
        </p:spPr>
      </p:sp>
      <p:sp>
        <p:nvSpPr>
          <p:cNvPr id="28" name="Text 26"/>
          <p:cNvSpPr/>
          <p:nvPr/>
        </p:nvSpPr>
        <p:spPr>
          <a:xfrm>
            <a:off x="7787402" y="6251019"/>
            <a:ext cx="1660565" cy="98798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Entire Home/Apartment</a:t>
            </a: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9867067" y="6251019"/>
            <a:ext cx="1656755" cy="32932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Queens</a:t>
            </a: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11942921" y="6251019"/>
            <a:ext cx="1723430" cy="32932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$150</a:t>
            </a:r>
            <a:endParaRPr lang="en-US" sz="1600" dirty="0"/>
          </a:p>
        </p:txBody>
      </p:sp>
      <p:sp>
        <p:nvSpPr>
          <p:cNvPr id="31" name="Rectangles 30"/>
          <p:cNvSpPr/>
          <p:nvPr/>
        </p:nvSpPr>
        <p:spPr>
          <a:xfrm>
            <a:off x="12719685" y="7732395"/>
            <a:ext cx="1828800" cy="497205"/>
          </a:xfrm>
          <a:prstGeom prst="rect">
            <a:avLst/>
          </a:prstGeom>
          <a:solidFill>
            <a:srgbClr val="0A0909"/>
          </a:solidFill>
          <a:ln>
            <a:solidFill>
              <a:srgbClr val="0A0909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612219"/>
            <a:ext cx="8249722" cy="57007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FAEBEB"/>
                </a:solidFill>
                <a:latin typeface="Dela Gothic One" panose="00000500000000000000" pitchFamily="34" charset="-128"/>
                <a:ea typeface="Dela Gothic One" panose="00000500000000000000" pitchFamily="34" charset="-122"/>
                <a:cs typeface="Dela Gothic One" panose="00000500000000000000" pitchFamily="34" charset="-120"/>
              </a:rPr>
              <a:t> Top Expensive Neighborhoods</a:t>
            </a:r>
            <a:endParaRPr lang="en-US" sz="3550" dirty="0"/>
          </a:p>
        </p:txBody>
      </p:sp>
      <p:sp>
        <p:nvSpPr>
          <p:cNvPr id="3" name="Shape 1"/>
          <p:cNvSpPr/>
          <p:nvPr/>
        </p:nvSpPr>
        <p:spPr>
          <a:xfrm>
            <a:off x="758309" y="1528882"/>
            <a:ext cx="389930" cy="389930"/>
          </a:xfrm>
          <a:prstGeom prst="roundRect">
            <a:avLst>
              <a:gd name="adj" fmla="val 18670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816412" y="1552754"/>
            <a:ext cx="273606" cy="34206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2150" dirty="0">
                <a:solidFill>
                  <a:srgbClr val="FFE5E5"/>
                </a:solidFill>
                <a:latin typeface="Dela Gothic One" panose="00000500000000000000" pitchFamily="34" charset="-128"/>
                <a:ea typeface="Dela Gothic One" panose="00000500000000000000" pitchFamily="34" charset="-122"/>
                <a:cs typeface="Dela Gothic One" panose="00000500000000000000" pitchFamily="34" charset="-120"/>
              </a:rPr>
              <a:t>1</a:t>
            </a:r>
            <a:endParaRPr lang="en-US" sz="2150" dirty="0"/>
          </a:p>
        </p:txBody>
      </p:sp>
      <p:sp>
        <p:nvSpPr>
          <p:cNvPr id="5" name="Text 3"/>
          <p:cNvSpPr/>
          <p:nvPr/>
        </p:nvSpPr>
        <p:spPr>
          <a:xfrm>
            <a:off x="1321475" y="1588413"/>
            <a:ext cx="2280642" cy="28515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ela Gothic One" panose="00000500000000000000" pitchFamily="34" charset="-128"/>
                <a:ea typeface="Dela Gothic One" panose="00000500000000000000" pitchFamily="34" charset="-122"/>
                <a:cs typeface="Dela Gothic One" panose="00000500000000000000" pitchFamily="34" charset="-120"/>
              </a:rPr>
              <a:t>Fort Wadsworth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1321475" y="1977509"/>
            <a:ext cx="12550616" cy="27729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$800 avg price</a:t>
            </a:r>
            <a:endParaRPr lang="en-US" sz="1350" dirty="0"/>
          </a:p>
        </p:txBody>
      </p:sp>
      <p:sp>
        <p:nvSpPr>
          <p:cNvPr id="7" name="Shape 5"/>
          <p:cNvSpPr/>
          <p:nvPr/>
        </p:nvSpPr>
        <p:spPr>
          <a:xfrm>
            <a:off x="758309" y="2601397"/>
            <a:ext cx="389930" cy="389930"/>
          </a:xfrm>
          <a:prstGeom prst="roundRect">
            <a:avLst>
              <a:gd name="adj" fmla="val 18670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816412" y="2625269"/>
            <a:ext cx="273606" cy="34206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2150" dirty="0">
                <a:solidFill>
                  <a:srgbClr val="FFE5E5"/>
                </a:solidFill>
                <a:latin typeface="Dela Gothic One" panose="00000500000000000000" pitchFamily="34" charset="-128"/>
                <a:ea typeface="Dela Gothic One" panose="00000500000000000000" pitchFamily="34" charset="-122"/>
                <a:cs typeface="Dela Gothic One" panose="00000500000000000000" pitchFamily="34" charset="-120"/>
              </a:rPr>
              <a:t>2</a:t>
            </a:r>
            <a:endParaRPr lang="en-US" sz="2150" dirty="0"/>
          </a:p>
        </p:txBody>
      </p:sp>
      <p:sp>
        <p:nvSpPr>
          <p:cNvPr id="9" name="Text 7"/>
          <p:cNvSpPr/>
          <p:nvPr/>
        </p:nvSpPr>
        <p:spPr>
          <a:xfrm>
            <a:off x="1321475" y="2660928"/>
            <a:ext cx="2280642" cy="28515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ela Gothic One" panose="00000500000000000000" pitchFamily="34" charset="-128"/>
                <a:ea typeface="Dela Gothic One" panose="00000500000000000000" pitchFamily="34" charset="-122"/>
                <a:cs typeface="Dela Gothic One" panose="00000500000000000000" pitchFamily="34" charset="-120"/>
              </a:rPr>
              <a:t>Woodrow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1321475" y="3050024"/>
            <a:ext cx="12550616" cy="27729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$700</a:t>
            </a:r>
            <a:endParaRPr lang="en-US" sz="1350" dirty="0"/>
          </a:p>
        </p:txBody>
      </p:sp>
      <p:sp>
        <p:nvSpPr>
          <p:cNvPr id="11" name="Shape 9"/>
          <p:cNvSpPr/>
          <p:nvPr/>
        </p:nvSpPr>
        <p:spPr>
          <a:xfrm>
            <a:off x="758309" y="3673912"/>
            <a:ext cx="389930" cy="389930"/>
          </a:xfrm>
          <a:prstGeom prst="roundRect">
            <a:avLst>
              <a:gd name="adj" fmla="val 18670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816412" y="3697784"/>
            <a:ext cx="273606" cy="34206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2150" dirty="0">
                <a:solidFill>
                  <a:srgbClr val="FFE5E5"/>
                </a:solidFill>
                <a:latin typeface="Dela Gothic One" panose="00000500000000000000" pitchFamily="34" charset="-128"/>
                <a:ea typeface="Dela Gothic One" panose="00000500000000000000" pitchFamily="34" charset="-122"/>
                <a:cs typeface="Dela Gothic One" panose="00000500000000000000" pitchFamily="34" charset="-120"/>
              </a:rPr>
              <a:t>3</a:t>
            </a:r>
            <a:endParaRPr lang="en-US" sz="2150" dirty="0"/>
          </a:p>
        </p:txBody>
      </p:sp>
      <p:sp>
        <p:nvSpPr>
          <p:cNvPr id="13" name="Text 11"/>
          <p:cNvSpPr/>
          <p:nvPr/>
        </p:nvSpPr>
        <p:spPr>
          <a:xfrm>
            <a:off x="1321475" y="3733443"/>
            <a:ext cx="2280642" cy="28515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ela Gothic One" panose="00000500000000000000" pitchFamily="34" charset="-128"/>
                <a:ea typeface="Dela Gothic One" panose="00000500000000000000" pitchFamily="34" charset="-122"/>
                <a:cs typeface="Dela Gothic One" panose="00000500000000000000" pitchFamily="34" charset="-120"/>
              </a:rPr>
              <a:t>Tribeca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1321475" y="4122539"/>
            <a:ext cx="12550616" cy="27729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$490</a:t>
            </a:r>
            <a:endParaRPr lang="en-US" sz="1350" dirty="0"/>
          </a:p>
        </p:txBody>
      </p:sp>
      <p:sp>
        <p:nvSpPr>
          <p:cNvPr id="15" name="Shape 13"/>
          <p:cNvSpPr/>
          <p:nvPr/>
        </p:nvSpPr>
        <p:spPr>
          <a:xfrm>
            <a:off x="758309" y="4746427"/>
            <a:ext cx="389930" cy="389930"/>
          </a:xfrm>
          <a:prstGeom prst="roundRect">
            <a:avLst>
              <a:gd name="adj" fmla="val 18670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816412" y="4770299"/>
            <a:ext cx="273606" cy="34206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2150" dirty="0">
                <a:solidFill>
                  <a:srgbClr val="FFE5E5"/>
                </a:solidFill>
                <a:latin typeface="Dela Gothic One" panose="00000500000000000000" pitchFamily="34" charset="-128"/>
                <a:ea typeface="Dela Gothic One" panose="00000500000000000000" pitchFamily="34" charset="-122"/>
                <a:cs typeface="Dela Gothic One" panose="00000500000000000000" pitchFamily="34" charset="-120"/>
              </a:rPr>
              <a:t>4</a:t>
            </a:r>
            <a:endParaRPr lang="en-US" sz="2150" dirty="0"/>
          </a:p>
        </p:txBody>
      </p:sp>
      <p:sp>
        <p:nvSpPr>
          <p:cNvPr id="17" name="Text 15"/>
          <p:cNvSpPr/>
          <p:nvPr/>
        </p:nvSpPr>
        <p:spPr>
          <a:xfrm>
            <a:off x="1321475" y="4805958"/>
            <a:ext cx="2280642" cy="28515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ela Gothic One" panose="00000500000000000000" pitchFamily="34" charset="-128"/>
                <a:ea typeface="Dela Gothic One" panose="00000500000000000000" pitchFamily="34" charset="-122"/>
                <a:cs typeface="Dela Gothic One" panose="00000500000000000000" pitchFamily="34" charset="-120"/>
              </a:rPr>
              <a:t>Sea Gate</a:t>
            </a:r>
            <a:endParaRPr lang="en-US" sz="1750" dirty="0"/>
          </a:p>
        </p:txBody>
      </p:sp>
      <p:sp>
        <p:nvSpPr>
          <p:cNvPr id="18" name="Text 16"/>
          <p:cNvSpPr/>
          <p:nvPr/>
        </p:nvSpPr>
        <p:spPr>
          <a:xfrm>
            <a:off x="1321475" y="5195054"/>
            <a:ext cx="12550616" cy="27729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$450</a:t>
            </a:r>
            <a:endParaRPr lang="en-US" sz="1350" dirty="0"/>
          </a:p>
        </p:txBody>
      </p:sp>
      <p:sp>
        <p:nvSpPr>
          <p:cNvPr id="19" name="Shape 17"/>
          <p:cNvSpPr/>
          <p:nvPr/>
        </p:nvSpPr>
        <p:spPr>
          <a:xfrm>
            <a:off x="758309" y="5818942"/>
            <a:ext cx="389930" cy="389930"/>
          </a:xfrm>
          <a:prstGeom prst="roundRect">
            <a:avLst>
              <a:gd name="adj" fmla="val 18670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20" name="Text 18"/>
          <p:cNvSpPr/>
          <p:nvPr/>
        </p:nvSpPr>
        <p:spPr>
          <a:xfrm>
            <a:off x="816412" y="5842814"/>
            <a:ext cx="273606" cy="34206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2150" dirty="0">
                <a:solidFill>
                  <a:srgbClr val="FFE5E5"/>
                </a:solidFill>
                <a:latin typeface="Dela Gothic One" panose="00000500000000000000" pitchFamily="34" charset="-128"/>
                <a:ea typeface="Dela Gothic One" panose="00000500000000000000" pitchFamily="34" charset="-122"/>
                <a:cs typeface="Dela Gothic One" panose="00000500000000000000" pitchFamily="34" charset="-120"/>
              </a:rPr>
              <a:t>5</a:t>
            </a:r>
            <a:endParaRPr lang="en-US" sz="2150" dirty="0"/>
          </a:p>
        </p:txBody>
      </p:sp>
      <p:sp>
        <p:nvSpPr>
          <p:cNvPr id="21" name="Text 19"/>
          <p:cNvSpPr/>
          <p:nvPr/>
        </p:nvSpPr>
        <p:spPr>
          <a:xfrm>
            <a:off x="1321475" y="5878473"/>
            <a:ext cx="2280642" cy="28515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ela Gothic One" panose="00000500000000000000" pitchFamily="34" charset="-128"/>
                <a:ea typeface="Dela Gothic One" panose="00000500000000000000" pitchFamily="34" charset="-122"/>
                <a:cs typeface="Dela Gothic One" panose="00000500000000000000" pitchFamily="34" charset="-120"/>
              </a:rPr>
              <a:t>Riverdale</a:t>
            </a:r>
            <a:endParaRPr lang="en-US" sz="1750" dirty="0"/>
          </a:p>
        </p:txBody>
      </p:sp>
      <p:sp>
        <p:nvSpPr>
          <p:cNvPr id="22" name="Text 20"/>
          <p:cNvSpPr/>
          <p:nvPr/>
        </p:nvSpPr>
        <p:spPr>
          <a:xfrm>
            <a:off x="1321475" y="6267569"/>
            <a:ext cx="12550616" cy="27729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$400</a:t>
            </a:r>
            <a:endParaRPr lang="en-US" sz="1350" dirty="0"/>
          </a:p>
        </p:txBody>
      </p:sp>
      <p:sp>
        <p:nvSpPr>
          <p:cNvPr id="23" name="Shape 21"/>
          <p:cNvSpPr/>
          <p:nvPr/>
        </p:nvSpPr>
        <p:spPr>
          <a:xfrm>
            <a:off x="758309" y="6891457"/>
            <a:ext cx="389930" cy="389930"/>
          </a:xfrm>
          <a:prstGeom prst="roundRect">
            <a:avLst>
              <a:gd name="adj" fmla="val 18670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24" name="Text 22"/>
          <p:cNvSpPr/>
          <p:nvPr/>
        </p:nvSpPr>
        <p:spPr>
          <a:xfrm>
            <a:off x="816412" y="6915329"/>
            <a:ext cx="273606" cy="34206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2150" dirty="0">
                <a:solidFill>
                  <a:srgbClr val="FFE5E5"/>
                </a:solidFill>
                <a:latin typeface="Dela Gothic One" panose="00000500000000000000" pitchFamily="34" charset="-128"/>
                <a:ea typeface="Dela Gothic One" panose="00000500000000000000" pitchFamily="34" charset="-122"/>
                <a:cs typeface="Dela Gothic One" panose="00000500000000000000" pitchFamily="34" charset="-120"/>
              </a:rPr>
              <a:t>6</a:t>
            </a:r>
            <a:endParaRPr lang="en-US" sz="2150" dirty="0"/>
          </a:p>
        </p:txBody>
      </p:sp>
      <p:sp>
        <p:nvSpPr>
          <p:cNvPr id="25" name="Text 23"/>
          <p:cNvSpPr/>
          <p:nvPr/>
        </p:nvSpPr>
        <p:spPr>
          <a:xfrm>
            <a:off x="1321475" y="6950988"/>
            <a:ext cx="2280642" cy="28515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ela Gothic One" panose="00000500000000000000" pitchFamily="34" charset="-128"/>
                <a:ea typeface="Dela Gothic One" panose="00000500000000000000" pitchFamily="34" charset="-122"/>
                <a:cs typeface="Dela Gothic One" panose="00000500000000000000" pitchFamily="34" charset="-120"/>
              </a:rPr>
              <a:t>Battery Park</a:t>
            </a:r>
            <a:endParaRPr lang="en-US" sz="1750" dirty="0"/>
          </a:p>
        </p:txBody>
      </p:sp>
      <p:sp>
        <p:nvSpPr>
          <p:cNvPr id="26" name="Text 24"/>
          <p:cNvSpPr/>
          <p:nvPr/>
        </p:nvSpPr>
        <p:spPr>
          <a:xfrm>
            <a:off x="1321475" y="7340084"/>
            <a:ext cx="12550616" cy="27729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$380</a:t>
            </a:r>
            <a:endParaRPr lang="en-US" sz="1350" dirty="0"/>
          </a:p>
        </p:txBody>
      </p:sp>
      <p:sp>
        <p:nvSpPr>
          <p:cNvPr id="27" name="Rectangles 26"/>
          <p:cNvSpPr/>
          <p:nvPr/>
        </p:nvSpPr>
        <p:spPr>
          <a:xfrm>
            <a:off x="12719685" y="7732395"/>
            <a:ext cx="1828800" cy="497205"/>
          </a:xfrm>
          <a:prstGeom prst="rect">
            <a:avLst/>
          </a:prstGeom>
          <a:solidFill>
            <a:srgbClr val="0A0909"/>
          </a:solidFill>
          <a:ln>
            <a:solidFill>
              <a:srgbClr val="0A0909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590318"/>
            <a:ext cx="7735848" cy="71270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anose="00000500000000000000" pitchFamily="34" charset="-128"/>
                <a:ea typeface="Dela Gothic One" panose="00000500000000000000" pitchFamily="34" charset="-122"/>
                <a:cs typeface="Dela Gothic One" panose="00000500000000000000" pitchFamily="34" charset="-120"/>
              </a:rPr>
              <a:t>Review Trends by Time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2822853"/>
            <a:ext cx="6292572" cy="34671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Review activity peaks in </a:t>
            </a:r>
            <a:r>
              <a:rPr lang="en-US" sz="17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July (28K)</a:t>
            </a: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and </a:t>
            </a:r>
            <a:r>
              <a:rPr lang="en-US" sz="17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August (15K)</a:t>
            </a:r>
            <a:endParaRPr lang="en-US" sz="1700" dirty="0"/>
          </a:p>
        </p:txBody>
      </p:sp>
      <p:sp>
        <p:nvSpPr>
          <p:cNvPr id="4" name="Text 2"/>
          <p:cNvSpPr/>
          <p:nvPr/>
        </p:nvSpPr>
        <p:spPr>
          <a:xfrm>
            <a:off x="758309" y="3364468"/>
            <a:ext cx="6292572" cy="34671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Very low activity from </a:t>
            </a:r>
            <a:r>
              <a:rPr lang="en-US" sz="17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September to December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758309" y="3906083"/>
            <a:ext cx="6292572" cy="34671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Suggests </a:t>
            </a:r>
            <a:r>
              <a:rPr lang="en-US" sz="17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strong seasonality in booking trends</a:t>
            </a:r>
            <a:endParaRPr lang="en-US" sz="170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87139" y="2871668"/>
            <a:ext cx="6292572" cy="3523774"/>
          </a:xfrm>
          <a:prstGeom prst="rect">
            <a:avLst/>
          </a:prstGeom>
        </p:spPr>
      </p:pic>
      <p:sp>
        <p:nvSpPr>
          <p:cNvPr id="18" name="Rectangles 17"/>
          <p:cNvSpPr/>
          <p:nvPr/>
        </p:nvSpPr>
        <p:spPr>
          <a:xfrm>
            <a:off x="12719685" y="7732395"/>
            <a:ext cx="1828800" cy="497205"/>
          </a:xfrm>
          <a:prstGeom prst="rect">
            <a:avLst/>
          </a:prstGeom>
          <a:solidFill>
            <a:srgbClr val="0A0909"/>
          </a:solidFill>
          <a:ln>
            <a:solidFill>
              <a:srgbClr val="0A0909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1911</Words>
  <Application>WPS Presentation</Application>
  <PresentationFormat>On-screen Show (16:9)</PresentationFormat>
  <Paragraphs>196</Paragraphs>
  <Slides>11</Slides>
  <Notes>11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24" baseType="lpstr">
      <vt:lpstr>Arial</vt:lpstr>
      <vt:lpstr>SimSun</vt:lpstr>
      <vt:lpstr>Wingdings</vt:lpstr>
      <vt:lpstr>Dela Gothic One</vt:lpstr>
      <vt:lpstr>Dela Gothic One</vt:lpstr>
      <vt:lpstr>Dela Gothic One</vt:lpstr>
      <vt:lpstr>DM Sans</vt:lpstr>
      <vt:lpstr>DM Sans</vt:lpstr>
      <vt:lpstr>DM Sans</vt:lpstr>
      <vt:lpstr>Calibri</vt:lpstr>
      <vt:lpstr>Microsoft YaHei</vt:lpstr>
      <vt:lpstr>Arial Unicode MS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Arya Bhor</cp:lastModifiedBy>
  <cp:revision>2</cp:revision>
  <dcterms:created xsi:type="dcterms:W3CDTF">2025-06-30T12:37:00Z</dcterms:created>
  <dcterms:modified xsi:type="dcterms:W3CDTF">2025-06-30T12:40:41Z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38E31615079549A082F830EAF61ADAD6_12</vt:lpwstr>
  </property>
  <property fmtid="{D5CDD505-2E9C-101B-9397-08002B2CF9AE}" pid="3" name="KSOProductBuildVer">
    <vt:lpwstr>1033-12.2.0.21546</vt:lpwstr>
  </property>
</Properties>
</file>